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3"/>
    <p:sldId id="298" r:id="rId4"/>
    <p:sldId id="266" r:id="rId5"/>
    <p:sldId id="269" r:id="rId6"/>
    <p:sldId id="316" r:id="rId7"/>
    <p:sldId id="270" r:id="rId8"/>
    <p:sldId id="299" r:id="rId9"/>
    <p:sldId id="271" r:id="rId11"/>
    <p:sldId id="275" r:id="rId12"/>
    <p:sldId id="276" r:id="rId13"/>
    <p:sldId id="272" r:id="rId14"/>
    <p:sldId id="273" r:id="rId15"/>
  </p:sldIdLst>
  <p:sldSz cx="9144000" cy="6858000" type="screen4x3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en-US"/>
              <a:t>Diversification &amp; SSE models</a:t>
            </a:r>
            <a:endParaRPr lang="en-US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3515" y="28575"/>
            <a:ext cx="8776970" cy="624649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83515" y="6380480"/>
            <a:ext cx="5353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Ng &amp; Smith 2014</a:t>
            </a:r>
            <a:r>
              <a:rPr lang="en-US" altLang="en-US" i="1"/>
              <a:t>, Journal of Evolutionary Biology  </a:t>
            </a:r>
            <a:endParaRPr lang="en-US" altLang="en-US" i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8420" y="48260"/>
            <a:ext cx="8745220" cy="67621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Diversitree lab</a:t>
            </a:r>
            <a:endParaRPr lang="en-US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70430" y="2889885"/>
            <a:ext cx="5120640" cy="35845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52705"/>
            <a:ext cx="7886700" cy="1325563"/>
          </a:xfrm>
        </p:spPr>
        <p:txBody>
          <a:bodyPr/>
          <a:p>
            <a:r>
              <a:rPr lang="en-US" altLang="en-US"/>
              <a:t>Trait-dependent diversification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40435"/>
            <a:ext cx="7886700" cy="4351338"/>
          </a:xfrm>
        </p:spPr>
        <p:txBody>
          <a:bodyPr/>
          <a:p>
            <a:pPr marL="0" indent="0">
              <a:buNone/>
            </a:pPr>
            <a:r>
              <a:rPr lang="en-US" altLang="en-US"/>
              <a:t>One approach: Estimate net div in a bunch of clades, estimate trait (prop/freq) in same clades, see if correlated (w/PGLS)</a:t>
            </a:r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0505" y="2235200"/>
            <a:ext cx="6657975" cy="45580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Trait-dependent Diversification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en-US" i="1"/>
              <a:t>Species Selection (sometimes species sorting) </a:t>
            </a:r>
            <a:endParaRPr lang="en-US" altLang="en-US" i="1"/>
          </a:p>
          <a:p>
            <a:pPr marL="0" indent="0">
              <a:buNone/>
            </a:pPr>
            <a:r>
              <a:rPr lang="en-US" altLang="en-US"/>
              <a:t>		-- Controversial?!? Not anymore!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endParaRPr lang="en-US" altLang="en-US" i="1"/>
          </a:p>
          <a:p>
            <a:pPr marL="0" indent="0">
              <a:buNone/>
            </a:pPr>
            <a:endParaRPr lang="en-US" altLang="en-US" i="1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6270" y="3783965"/>
            <a:ext cx="7879080" cy="24530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970"/>
            <a:ext cx="7886700" cy="1325563"/>
          </a:xfrm>
        </p:spPr>
        <p:txBody>
          <a:bodyPr/>
          <a:p>
            <a:r>
              <a:rPr lang="en-US" altLang="en-US"/>
              <a:t>Why important?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39850"/>
            <a:ext cx="7886700" cy="4351338"/>
          </a:xfrm>
        </p:spPr>
        <p:txBody>
          <a:bodyPr/>
          <a:p>
            <a:pPr marL="0" indent="0">
              <a:buNone/>
            </a:pPr>
            <a:r>
              <a:rPr lang="en-US" altLang="en-US"/>
              <a:t>Ancestral state reconstructions </a:t>
            </a:r>
            <a:r>
              <a:rPr lang="en-US" altLang="en-US" i="1"/>
              <a:t>biased</a:t>
            </a:r>
            <a:r>
              <a:rPr lang="en-US" altLang="en-US"/>
              <a:t> with trait-dependent diversification!</a:t>
            </a:r>
            <a:br>
              <a:rPr lang="en-US" altLang="en-US"/>
            </a:br>
            <a:r>
              <a:rPr lang="en-US" altLang="en-US"/>
              <a:t>(Maddison 2007)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6215" y="2455545"/>
            <a:ext cx="3865245" cy="43668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35" y="2878455"/>
            <a:ext cx="3477260" cy="39439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210" y="121920"/>
            <a:ext cx="4214495" cy="1325880"/>
          </a:xfrm>
        </p:spPr>
        <p:txBody>
          <a:bodyPr>
            <a:noAutofit/>
          </a:bodyPr>
          <a:p>
            <a:r>
              <a:rPr lang="" altLang="en-US" sz="3200"/>
              <a:t>Which is better?</a:t>
            </a:r>
            <a:br>
              <a:rPr lang="" altLang="en-US" sz="3200"/>
            </a:br>
            <a:r>
              <a:rPr lang="" altLang="en-US" sz="3200"/>
              <a:t>How will it affect speciation/extinction?</a:t>
            </a:r>
            <a:endParaRPr lang="" altLang="en-US" sz="3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200525" cy="4351655"/>
          </a:xfrm>
        </p:spPr>
        <p:txBody>
          <a:bodyPr/>
          <a:p>
            <a:pPr marL="0" indent="0">
              <a:buNone/>
            </a:pPr>
            <a:r>
              <a:rPr lang="en-US" altLang="en-US">
                <a:sym typeface="+mn-ea"/>
              </a:rPr>
              <a:t>Self-incompatibility</a:t>
            </a:r>
            <a:endParaRPr lang="en-US" altLang="en-US">
              <a:sym typeface="+mn-ea"/>
            </a:endParaRPr>
          </a:p>
          <a:p>
            <a:pPr marL="0" indent="0">
              <a:buNone/>
            </a:pPr>
            <a:r>
              <a:rPr lang="" altLang="en-US">
                <a:sym typeface="+mn-ea"/>
              </a:rPr>
              <a:t>(Obligate outcrossing)</a:t>
            </a:r>
            <a:endParaRPr lang="en-US" altLang="en-US"/>
          </a:p>
          <a:p>
            <a:pPr marL="0" indent="0">
              <a:buNone/>
            </a:pPr>
            <a:endParaRPr lang="" altLang="en-US"/>
          </a:p>
          <a:p>
            <a:pPr marL="0" indent="0">
              <a:buNone/>
            </a:pPr>
            <a:endParaRPr lang="" altLang="en-US"/>
          </a:p>
          <a:p>
            <a:pPr marL="0" indent="0">
              <a:buNone/>
            </a:pPr>
            <a:r>
              <a:rPr lang="" altLang="en-US"/>
              <a:t>Self-compatibility</a:t>
            </a:r>
            <a:endParaRPr lang="" altLang="en-US"/>
          </a:p>
          <a:p>
            <a:pPr marL="0" indent="0">
              <a:buNone/>
            </a:pPr>
            <a:r>
              <a:rPr lang="" altLang="en-US"/>
              <a:t>(Selfing possible)</a:t>
            </a:r>
            <a:endParaRPr lang="" altLang="en-US"/>
          </a:p>
          <a:p>
            <a:pPr marL="0" indent="0">
              <a:buNone/>
            </a:pPr>
            <a:endParaRPr lang="" altLang="en-US"/>
          </a:p>
          <a:p>
            <a:pPr marL="0" indent="0">
              <a:buNone/>
            </a:pPr>
            <a:endParaRPr lang="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29810" y="3355340"/>
            <a:ext cx="4210050" cy="3422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810" y="713740"/>
            <a:ext cx="4210685" cy="26358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92090" y="2455545"/>
            <a:ext cx="3865245" cy="43668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35" y="2878455"/>
            <a:ext cx="3477260" cy="39439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332105"/>
            <a:ext cx="7886700" cy="1325563"/>
          </a:xfrm>
        </p:spPr>
        <p:txBody>
          <a:bodyPr/>
          <a:p>
            <a:r>
              <a:rPr lang="en-US" altLang="en-US"/>
              <a:t>Example: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08965"/>
            <a:ext cx="7886700" cy="4351338"/>
          </a:xfrm>
        </p:spPr>
        <p:txBody>
          <a:bodyPr/>
          <a:p>
            <a:pPr marL="0" indent="0">
              <a:buNone/>
            </a:pPr>
            <a:r>
              <a:rPr lang="en-US" altLang="en-US"/>
              <a:t>Self-incompatibility in plants: Prevents selfing</a:t>
            </a:r>
            <a:endParaRPr lang="en-US" altLang="en-US"/>
          </a:p>
          <a:p>
            <a:pPr marL="0" indent="0">
              <a:buNone/>
            </a:pPr>
            <a:r>
              <a:rPr lang="en-US" altLang="en-US"/>
              <a:t>Equal distribution but...</a:t>
            </a:r>
            <a:endParaRPr lang="en-US" altLang="en-US"/>
          </a:p>
          <a:p>
            <a:pPr marL="0" indent="0">
              <a:buNone/>
            </a:pPr>
            <a:r>
              <a:rPr lang="en-US" altLang="en-US"/>
              <a:t>Selfing results in higher speciation rates AND higher extinction rates</a:t>
            </a:r>
            <a:endParaRPr lang="en-US" altLang="en-US"/>
          </a:p>
          <a:p>
            <a:pPr marL="0" indent="0">
              <a:buNone/>
            </a:pPr>
            <a:r>
              <a:rPr lang="en-US" altLang="en-US"/>
              <a:t>Ancestor more likely SI than SC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-22225"/>
            <a:ext cx="7886700" cy="1325563"/>
          </a:xfrm>
        </p:spPr>
        <p:txBody>
          <a:bodyPr>
            <a:normAutofit fontScale="90000"/>
          </a:bodyPr>
          <a:p>
            <a:r>
              <a:rPr lang="en-US" altLang="en-US"/>
              <a:t>A word about Ancestral State Reconstruction...</a:t>
            </a:r>
            <a:endParaRPr lang="en-US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42900" y="1438275"/>
            <a:ext cx="5377815" cy="5247640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" altLang="en-US" sz="2000"/>
              <a:t>Whether under BM/OU/CTMC etc. </a:t>
            </a:r>
            <a:endParaRPr lang="" altLang="en-US" sz="2000"/>
          </a:p>
          <a:p>
            <a:pPr marL="0" indent="0">
              <a:buNone/>
            </a:pPr>
            <a:endParaRPr lang="" altLang="en-US" sz="2000"/>
          </a:p>
          <a:p>
            <a:pPr marL="0" indent="0">
              <a:buNone/>
            </a:pPr>
            <a:r>
              <a:rPr lang="" altLang="en-US" sz="2000"/>
              <a:t>ML: Assumes ML param. are known without error, uncertainty is assuming you know the true model without error </a:t>
            </a:r>
            <a:endParaRPr lang="" altLang="en-US" sz="2000"/>
          </a:p>
          <a:p>
            <a:pPr marL="0" indent="0">
              <a:buNone/>
            </a:pPr>
            <a:r>
              <a:rPr lang="" altLang="en-US" sz="2000"/>
              <a:t>	Since we are always uncertain about 	the model, we should always assume 	more uncertainty</a:t>
            </a:r>
            <a:endParaRPr lang="" altLang="en-US" sz="2000"/>
          </a:p>
          <a:p>
            <a:pPr marL="0" indent="0">
              <a:buNone/>
            </a:pPr>
            <a:br>
              <a:rPr lang="" altLang="en-US" sz="2000"/>
            </a:br>
            <a:r>
              <a:rPr lang="" altLang="en-US" sz="2000"/>
              <a:t>Can be even worse: BM vs. BM with a trend</a:t>
            </a:r>
            <a:endParaRPr lang="" altLang="en-US" sz="2000"/>
          </a:p>
          <a:p>
            <a:pPr marL="0" indent="0">
              <a:buNone/>
            </a:pPr>
            <a:r>
              <a:rPr lang="" altLang="en-US" sz="2000"/>
              <a:t>	CI for ancestral state under BM vs. </a:t>
            </a:r>
            <a:endParaRPr lang="" altLang="en-US" sz="2000"/>
          </a:p>
          <a:p>
            <a:pPr marL="0" indent="0">
              <a:buNone/>
            </a:pPr>
            <a:r>
              <a:rPr lang="" altLang="en-US" sz="2000"/>
              <a:t>		BM w/trend?</a:t>
            </a:r>
            <a:endParaRPr lang="" altLang="en-US" sz="2000"/>
          </a:p>
          <a:p>
            <a:pPr marL="0" indent="0">
              <a:buNone/>
            </a:pPr>
            <a:endParaRPr lang="" altLang="en-US" sz="2000"/>
          </a:p>
          <a:p>
            <a:pPr marL="0" indent="0">
              <a:buNone/>
            </a:pPr>
            <a:r>
              <a:rPr lang="" altLang="en-US" sz="2000"/>
              <a:t>Darwinian uncertainty principle</a:t>
            </a:r>
            <a:endParaRPr lang="" altLang="en-US" sz="2000"/>
          </a:p>
          <a:p>
            <a:pPr marL="0" indent="0">
              <a:buNone/>
            </a:pPr>
            <a:endParaRPr lang="" altLang="en-US" sz="20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0080" y="2515870"/>
            <a:ext cx="3035300" cy="39071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91440"/>
            <a:ext cx="7886700" cy="1325563"/>
          </a:xfrm>
        </p:spPr>
        <p:txBody>
          <a:bodyPr/>
          <a:p>
            <a:r>
              <a:rPr lang="en-US" altLang="en-US"/>
              <a:t>The SSE family of models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205" y="998855"/>
            <a:ext cx="8864600" cy="5946775"/>
          </a:xfrm>
        </p:spPr>
        <p:txBody>
          <a:bodyPr>
            <a:normAutofit fontScale="80000"/>
          </a:bodyPr>
          <a:p>
            <a:pPr marL="0" indent="0">
              <a:buNone/>
            </a:pPr>
            <a:r>
              <a:rPr lang="en-US" altLang="en-US" b="1"/>
              <a:t>Trait models:</a:t>
            </a:r>
            <a:endParaRPr lang="en-US" altLang="en-US"/>
          </a:p>
          <a:p>
            <a:pPr marL="0" indent="0">
              <a:buNone/>
            </a:pPr>
            <a:r>
              <a:rPr lang="en-US" altLang="en-US"/>
              <a:t>BiSSE: Binary State-dependent Speciation and Extinction (extensions for incompletely resolved trees)</a:t>
            </a:r>
            <a:endParaRPr lang="en-US" altLang="en-US"/>
          </a:p>
          <a:p>
            <a:pPr marL="0" indent="0">
              <a:buNone/>
            </a:pPr>
            <a:r>
              <a:rPr lang="en-US" altLang="en-US"/>
              <a:t>MuSSE: Multiple SSE</a:t>
            </a:r>
            <a:endParaRPr lang="en-US" altLang="en-US"/>
          </a:p>
          <a:p>
            <a:pPr marL="0" indent="0">
              <a:buNone/>
            </a:pPr>
            <a:r>
              <a:rPr lang="en-US" altLang="en-US"/>
              <a:t>QuaSSE: Quantitative SSE (but slow)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r>
              <a:rPr lang="en-US" altLang="en-US" b="1"/>
              <a:t>Models where something special happens at nodes:</a:t>
            </a:r>
            <a:endParaRPr lang="en-US" altLang="en-US" b="1"/>
          </a:p>
          <a:p>
            <a:pPr marL="0" indent="0">
              <a:buNone/>
            </a:pPr>
            <a:r>
              <a:rPr lang="en-US" altLang="en-US"/>
              <a:t>GeoSSE: Geographic SSE (DEC + SSE)</a:t>
            </a:r>
            <a:endParaRPr lang="en-US" altLang="en-US"/>
          </a:p>
          <a:p>
            <a:pPr marL="0" indent="0">
              <a:buNone/>
            </a:pPr>
            <a:r>
              <a:rPr lang="en-US" altLang="en-US"/>
              <a:t>BiSSE-ness/ClaSSE: Cladogenetic SSE</a:t>
            </a:r>
            <a:endParaRPr lang="en-US" altLang="en-US"/>
          </a:p>
          <a:p>
            <a:pPr marL="0" indent="0">
              <a:buNone/>
            </a:pPr>
            <a:br>
              <a:rPr lang="en-US" altLang="en-US"/>
            </a:br>
            <a:r>
              <a:rPr lang="en-US" altLang="en-US" b="1"/>
              <a:t>Hidden-state models that account for background heterogeneity:</a:t>
            </a:r>
            <a:endParaRPr lang="en-US" altLang="en-US" b="1"/>
          </a:p>
          <a:p>
            <a:pPr marL="0" indent="0">
              <a:buNone/>
            </a:pPr>
            <a:r>
              <a:rPr lang="en-US" altLang="en-US"/>
              <a:t>HiSSE: Hidden-State SSE (Solution to problem pointed out by Rabosky and Goldberg)</a:t>
            </a:r>
            <a:endParaRPr lang="en-US" altLang="en-US"/>
          </a:p>
          <a:p>
            <a:pPr marL="0" indent="0">
              <a:buNone/>
            </a:pPr>
            <a:r>
              <a:rPr lang="en-US" altLang="en-US"/>
              <a:t>GeoHiSSE: Geographic Hidden-State SSE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83690" y="40640"/>
            <a:ext cx="6226810" cy="665861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83515" y="6380480"/>
            <a:ext cx="5353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Ng &amp; Smith 2014</a:t>
            </a:r>
            <a:r>
              <a:rPr lang="en-US" altLang="en-US" i="1"/>
              <a:t>, Journal of Evolutionary Biology  </a:t>
            </a:r>
            <a:endParaRPr lang="en-US" altLang="en-US" i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1718</Words>
  <Application>WPS Presentation</Application>
  <PresentationFormat>Widescreen</PresentationFormat>
  <Paragraphs>82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Arial</vt:lpstr>
      <vt:lpstr>SimSun</vt:lpstr>
      <vt:lpstr>Wingdings</vt:lpstr>
      <vt:lpstr>Calibri Light</vt:lpstr>
      <vt:lpstr>Calibri</vt:lpstr>
      <vt:lpstr>Trebuchet MS</vt:lpstr>
      <vt:lpstr>微软雅黑</vt:lpstr>
      <vt:lpstr>Arial Unicode MS</vt:lpstr>
      <vt:lpstr>MT Extra</vt:lpstr>
      <vt:lpstr>Times New Roman</vt:lpstr>
      <vt:lpstr>Office Theme</vt:lpstr>
      <vt:lpstr>Diversification &amp; SSE models</vt:lpstr>
      <vt:lpstr>Trait-dependent diversification</vt:lpstr>
      <vt:lpstr>Trait-dependent Diversification</vt:lpstr>
      <vt:lpstr>Why important?</vt:lpstr>
      <vt:lpstr>PowerPoint 演示文稿</vt:lpstr>
      <vt:lpstr>Example:</vt:lpstr>
      <vt:lpstr>A word about Ancestral State Reconstruction...</vt:lpstr>
      <vt:lpstr>The SSE family of models</vt:lpstr>
      <vt:lpstr>PowerPoint 演示文稿</vt:lpstr>
      <vt:lpstr>PowerPoint 演示文稿</vt:lpstr>
      <vt:lpstr>PowerPoint 演示文稿</vt:lpstr>
      <vt:lpstr>Next time: Diversitree lab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Diversification &amp; SSE models</dc:title>
  <dc:creator>juyeda</dc:creator>
  <cp:lastModifiedBy>juyeda</cp:lastModifiedBy>
  <cp:revision>6</cp:revision>
  <dcterms:created xsi:type="dcterms:W3CDTF">2020-11-10T14:48:27Z</dcterms:created>
  <dcterms:modified xsi:type="dcterms:W3CDTF">2020-11-10T14:48:27Z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1033-11.1.0.8865</vt:lpwstr>
  </property>
</Properties>
</file>